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73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Arimo" panose="020B0604020202020204" pitchFamily="34" charset="0"/>
      <p:regular r:id="rId19"/>
    </p:embeddedFont>
    <p:embeddedFont>
      <p:font typeface="Arimo Bold" panose="020B0704020202020204" pitchFamily="34" charset="0"/>
      <p:regular r:id="rId20"/>
    </p:embeddedFont>
    <p:embeddedFont>
      <p:font typeface="Cormorant Garamond Bold" pitchFamily="2" charset="0"/>
      <p:regular r:id="rId21"/>
    </p:embeddedFont>
    <p:embeddedFont>
      <p:font typeface="Cormorant Garamond Bold Italics" pitchFamily="2" charset="0"/>
      <p:regular r:id="rId22"/>
    </p:embeddedFont>
    <p:embeddedFont>
      <p:font typeface="Raleway Medium" panose="02000000000000000000" pitchFamily="2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notesMaster" Target="notesMasters/notesMaster1.xml" /><Relationship Id="rId26" Type="http://schemas.openxmlformats.org/officeDocument/2006/relationships/theme" Target="theme/theme1.xml" /><Relationship Id="rId3" Type="http://schemas.openxmlformats.org/officeDocument/2006/relationships/slide" Target="slides/slide2.xml" /><Relationship Id="rId21" Type="http://schemas.openxmlformats.org/officeDocument/2006/relationships/font" Target="fonts/font3.fntdata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viewProps" Target="viewProp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font" Target="fonts/font2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presProps" Target="pres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font" Target="fonts/font5.fntdata" /><Relationship Id="rId10" Type="http://schemas.openxmlformats.org/officeDocument/2006/relationships/slide" Target="slides/slide9.xml" /><Relationship Id="rId19" Type="http://schemas.openxmlformats.org/officeDocument/2006/relationships/font" Target="fonts/font1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font" Target="fonts/font4.fntdata" /><Relationship Id="rId27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4.png" /><Relationship Id="rId5" Type="http://schemas.openxmlformats.org/officeDocument/2006/relationships/image" Target="../media/image3.png" /><Relationship Id="rId4" Type="http://schemas.openxmlformats.org/officeDocument/2006/relationships/image" Target="../media/image2.sv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38.png" /><Relationship Id="rId4" Type="http://schemas.openxmlformats.org/officeDocument/2006/relationships/image" Target="../media/image37.sv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39.jpeg" /><Relationship Id="rId4" Type="http://schemas.openxmlformats.org/officeDocument/2006/relationships/image" Target="../media/image8.sv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41.svg" /><Relationship Id="rId5" Type="http://schemas.openxmlformats.org/officeDocument/2006/relationships/image" Target="../media/image40.png" /><Relationship Id="rId4" Type="http://schemas.openxmlformats.org/officeDocument/2006/relationships/image" Target="../media/image15.sv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42.jpeg" /><Relationship Id="rId4" Type="http://schemas.openxmlformats.org/officeDocument/2006/relationships/image" Target="../media/image8.svg" 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 /><Relationship Id="rId3" Type="http://schemas.openxmlformats.org/officeDocument/2006/relationships/slideLayout" Target="../slideLayouts/slideLayout7.xml" /><Relationship Id="rId7" Type="http://schemas.openxmlformats.org/officeDocument/2006/relationships/image" Target="../media/image45.png" /><Relationship Id="rId2" Type="http://schemas.openxmlformats.org/officeDocument/2006/relationships/video" Target="../media/media1.mp4" /><Relationship Id="rId1" Type="http://schemas.microsoft.com/office/2007/relationships/media" Target="../media/media1.mp4" /><Relationship Id="rId6" Type="http://schemas.openxmlformats.org/officeDocument/2006/relationships/image" Target="../media/image44.svg" /><Relationship Id="rId5" Type="http://schemas.openxmlformats.org/officeDocument/2006/relationships/image" Target="../media/image43.png" /><Relationship Id="rId4" Type="http://schemas.openxmlformats.org/officeDocument/2006/relationships/notesSlide" Target="../notesSlides/notesSlide14.xml" /><Relationship Id="rId9" Type="http://schemas.openxmlformats.org/officeDocument/2006/relationships/image" Target="../media/image47.jpeg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 /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1.svg" /><Relationship Id="rId5" Type="http://schemas.openxmlformats.org/officeDocument/2006/relationships/image" Target="../media/image50.png" /><Relationship Id="rId4" Type="http://schemas.openxmlformats.org/officeDocument/2006/relationships/image" Target="../media/image49.svg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 /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1.svg" /><Relationship Id="rId5" Type="http://schemas.openxmlformats.org/officeDocument/2006/relationships/image" Target="../media/image50.png" /><Relationship Id="rId4" Type="http://schemas.openxmlformats.org/officeDocument/2006/relationships/image" Target="../media/image49.sv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6.sv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9.jpeg" /><Relationship Id="rId4" Type="http://schemas.openxmlformats.org/officeDocument/2006/relationships/image" Target="../media/image8.sv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12.jpeg" /><Relationship Id="rId4" Type="http://schemas.openxmlformats.org/officeDocument/2006/relationships/image" Target="../media/image11.sv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13.jpeg" /><Relationship Id="rId4" Type="http://schemas.openxmlformats.org/officeDocument/2006/relationships/image" Target="../media/image8.svg" 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 /><Relationship Id="rId3" Type="http://schemas.openxmlformats.org/officeDocument/2006/relationships/image" Target="../media/image14.png" /><Relationship Id="rId7" Type="http://schemas.openxmlformats.org/officeDocument/2006/relationships/image" Target="../media/image18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7.svg" /><Relationship Id="rId5" Type="http://schemas.openxmlformats.org/officeDocument/2006/relationships/image" Target="../media/image16.png" /><Relationship Id="rId10" Type="http://schemas.openxmlformats.org/officeDocument/2006/relationships/image" Target="../media/image21.svg" /><Relationship Id="rId4" Type="http://schemas.openxmlformats.org/officeDocument/2006/relationships/image" Target="../media/image15.svg" /><Relationship Id="rId9" Type="http://schemas.openxmlformats.org/officeDocument/2006/relationships/image" Target="../media/image20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22.jpeg" /><Relationship Id="rId4" Type="http://schemas.openxmlformats.org/officeDocument/2006/relationships/image" Target="../media/image8.svg" 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 /><Relationship Id="rId13" Type="http://schemas.openxmlformats.org/officeDocument/2006/relationships/image" Target="../media/image33.png" /><Relationship Id="rId3" Type="http://schemas.openxmlformats.org/officeDocument/2006/relationships/image" Target="../media/image23.png" /><Relationship Id="rId7" Type="http://schemas.openxmlformats.org/officeDocument/2006/relationships/image" Target="../media/image27.png" /><Relationship Id="rId12" Type="http://schemas.openxmlformats.org/officeDocument/2006/relationships/image" Target="../media/image32.sv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6.svg" /><Relationship Id="rId11" Type="http://schemas.openxmlformats.org/officeDocument/2006/relationships/image" Target="../media/image31.png" /><Relationship Id="rId5" Type="http://schemas.openxmlformats.org/officeDocument/2006/relationships/image" Target="../media/image25.png" /><Relationship Id="rId10" Type="http://schemas.openxmlformats.org/officeDocument/2006/relationships/image" Target="../media/image30.svg" /><Relationship Id="rId4" Type="http://schemas.openxmlformats.org/officeDocument/2006/relationships/image" Target="../media/image24.svg" /><Relationship Id="rId9" Type="http://schemas.openxmlformats.org/officeDocument/2006/relationships/image" Target="../media/image29.png" /><Relationship Id="rId14" Type="http://schemas.openxmlformats.org/officeDocument/2006/relationships/image" Target="../media/image34.sv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35.jpeg" /><Relationship Id="rId4" Type="http://schemas.openxmlformats.org/officeDocument/2006/relationships/image" Target="../media/image8.sv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37600" y="4276"/>
            <a:ext cx="3350400" cy="10278450"/>
          </a:xfrm>
          <a:custGeom>
            <a:avLst/>
            <a:gdLst/>
            <a:ahLst/>
            <a:cxnLst/>
            <a:rect l="l" t="t" r="r" b="b"/>
            <a:pathLst>
              <a:path w="3350400" h="10278450">
                <a:moveTo>
                  <a:pt x="0" y="0"/>
                </a:moveTo>
                <a:lnTo>
                  <a:pt x="3350400" y="0"/>
                </a:lnTo>
                <a:lnTo>
                  <a:pt x="3350400" y="10278450"/>
                </a:lnTo>
                <a:lnTo>
                  <a:pt x="0" y="10278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426450" y="2777153"/>
            <a:ext cx="12280123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sz="12000" b="1">
                <a:solidFill>
                  <a:srgbClr val="0E1D35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Flick Finder Project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426450" y="1546026"/>
            <a:ext cx="2899800" cy="321000"/>
            <a:chOff x="0" y="0"/>
            <a:chExt cx="3866400" cy="428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66388" cy="427990"/>
            </a:xfrm>
            <a:custGeom>
              <a:avLst/>
              <a:gdLst/>
              <a:ahLst/>
              <a:cxnLst/>
              <a:rect l="l" t="t" r="r" b="b"/>
              <a:pathLst>
                <a:path w="3866388" h="427990">
                  <a:moveTo>
                    <a:pt x="0" y="0"/>
                  </a:moveTo>
                  <a:lnTo>
                    <a:pt x="3866388" y="0"/>
                  </a:lnTo>
                  <a:lnTo>
                    <a:pt x="3866388" y="427990"/>
                  </a:lnTo>
                  <a:lnTo>
                    <a:pt x="0" y="427990"/>
                  </a:lnTo>
                  <a:close/>
                </a:path>
              </a:pathLst>
            </a:custGeom>
            <a:solidFill>
              <a:srgbClr val="9E080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2045685" y="407426"/>
            <a:ext cx="2592540" cy="1459600"/>
          </a:xfrm>
          <a:custGeom>
            <a:avLst/>
            <a:gdLst/>
            <a:ahLst/>
            <a:cxnLst/>
            <a:rect l="l" t="t" r="r" b="b"/>
            <a:pathLst>
              <a:path w="2592540" h="1459600">
                <a:moveTo>
                  <a:pt x="0" y="0"/>
                </a:moveTo>
                <a:lnTo>
                  <a:pt x="2592540" y="0"/>
                </a:lnTo>
                <a:lnTo>
                  <a:pt x="2592540" y="1459600"/>
                </a:lnTo>
                <a:lnTo>
                  <a:pt x="0" y="145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439256" y="407426"/>
            <a:ext cx="2606429" cy="1459600"/>
          </a:xfrm>
          <a:custGeom>
            <a:avLst/>
            <a:gdLst/>
            <a:ahLst/>
            <a:cxnLst/>
            <a:rect l="l" t="t" r="r" b="b"/>
            <a:pathLst>
              <a:path w="2606429" h="1459600">
                <a:moveTo>
                  <a:pt x="0" y="0"/>
                </a:moveTo>
                <a:lnTo>
                  <a:pt x="2606429" y="0"/>
                </a:lnTo>
                <a:lnTo>
                  <a:pt x="2606429" y="1459600"/>
                </a:lnTo>
                <a:lnTo>
                  <a:pt x="0" y="145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838200" y="5963285"/>
            <a:ext cx="4722449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 dirty="0">
                <a:solidFill>
                  <a:srgbClr val="0E1D35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Team Members: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8200" y="7229475"/>
            <a:ext cx="5864066" cy="230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Salma Mohamed Abd El Moneim</a:t>
            </a:r>
          </a:p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Nancy Ahmed Mostafa </a:t>
            </a:r>
          </a:p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Sama Ahmed Saeed </a:t>
            </a:r>
          </a:p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Roqya Mohammed Ramadan</a:t>
            </a:r>
          </a:p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Kirollos Maged Lamey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33520" y="5963285"/>
            <a:ext cx="6857080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E1D35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Under SuperVision Of: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059850" y="7820025"/>
            <a:ext cx="4243030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Eng. Fady Sameh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Eng. Joseph Gayed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858600"/>
            <a:ext cx="18320850" cy="3428400"/>
          </a:xfrm>
          <a:custGeom>
            <a:avLst/>
            <a:gdLst/>
            <a:ahLst/>
            <a:cxnLst/>
            <a:rect l="l" t="t" r="r" b="b"/>
            <a:pathLst>
              <a:path w="18320850" h="3428400">
                <a:moveTo>
                  <a:pt x="0" y="0"/>
                </a:moveTo>
                <a:lnTo>
                  <a:pt x="18320850" y="0"/>
                </a:lnTo>
                <a:lnTo>
                  <a:pt x="18320850" y="3428400"/>
                </a:lnTo>
                <a:lnTo>
                  <a:pt x="0" y="3428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26450" y="549326"/>
            <a:ext cx="2899800" cy="321000"/>
            <a:chOff x="0" y="0"/>
            <a:chExt cx="3866400" cy="428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66388" cy="427990"/>
            </a:xfrm>
            <a:custGeom>
              <a:avLst/>
              <a:gdLst/>
              <a:ahLst/>
              <a:cxnLst/>
              <a:rect l="l" t="t" r="r" b="b"/>
              <a:pathLst>
                <a:path w="3866388" h="427990">
                  <a:moveTo>
                    <a:pt x="0" y="0"/>
                  </a:moveTo>
                  <a:lnTo>
                    <a:pt x="3866388" y="0"/>
                  </a:lnTo>
                  <a:lnTo>
                    <a:pt x="3866388" y="427990"/>
                  </a:lnTo>
                  <a:lnTo>
                    <a:pt x="0" y="427990"/>
                  </a:lnTo>
                  <a:close/>
                </a:path>
              </a:pathLst>
            </a:custGeom>
            <a:solidFill>
              <a:srgbClr val="E0CDC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3320889" y="491782"/>
            <a:ext cx="4551550" cy="1593043"/>
          </a:xfrm>
          <a:custGeom>
            <a:avLst/>
            <a:gdLst/>
            <a:ahLst/>
            <a:cxnLst/>
            <a:rect l="l" t="t" r="r" b="b"/>
            <a:pathLst>
              <a:path w="4551550" h="1593043">
                <a:moveTo>
                  <a:pt x="0" y="0"/>
                </a:moveTo>
                <a:lnTo>
                  <a:pt x="4551550" y="0"/>
                </a:lnTo>
                <a:lnTo>
                  <a:pt x="4551550" y="1593043"/>
                </a:lnTo>
                <a:lnTo>
                  <a:pt x="0" y="15930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31425" y="1141850"/>
            <a:ext cx="152251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E1D35"/>
                </a:solidFill>
                <a:latin typeface="Arimo"/>
                <a:ea typeface="Arimo"/>
                <a:cs typeface="Arimo"/>
                <a:sym typeface="Arimo"/>
              </a:rPr>
              <a:t>What sets us apart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76350" y="3707301"/>
            <a:ext cx="9409826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1">
                <a:solidFill>
                  <a:srgbClr val="0E1D35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Users will no longer have to visit multiple websites for movie details, locations, or pricing, reducing the time and effort needed for movie planning.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76350" y="6381288"/>
            <a:ext cx="9409826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1">
                <a:solidFill>
                  <a:srgbClr val="0E1D35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favorites list function will allow users to curate their own movie experience by marking films they wish to watch, offering a tailored movie discovery journey.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67273" y="2840525"/>
            <a:ext cx="638955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E1D35"/>
                </a:solidFill>
                <a:latin typeface="Arimo"/>
                <a:ea typeface="Arimo"/>
                <a:cs typeface="Arimo"/>
                <a:sym typeface="Arimo"/>
              </a:rPr>
              <a:t>Centralized Approach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67273" y="5514513"/>
            <a:ext cx="638955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E1D35"/>
                </a:solidFill>
                <a:latin typeface="Arimo"/>
                <a:ea typeface="Arimo"/>
                <a:cs typeface="Arimo"/>
                <a:sym typeface="Arimo"/>
              </a:rPr>
              <a:t>Personalized Features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0" y="4300"/>
            <a:ext cx="1426600" cy="10278450"/>
          </a:xfrm>
          <a:custGeom>
            <a:avLst/>
            <a:gdLst/>
            <a:ahLst/>
            <a:cxnLst/>
            <a:rect l="l" t="t" r="r" b="b"/>
            <a:pathLst>
              <a:path w="1426600" h="10278450">
                <a:moveTo>
                  <a:pt x="0" y="0"/>
                </a:moveTo>
                <a:lnTo>
                  <a:pt x="1426600" y="0"/>
                </a:lnTo>
                <a:lnTo>
                  <a:pt x="1426600" y="10278450"/>
                </a:lnTo>
                <a:lnTo>
                  <a:pt x="0" y="10278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679480" y="1079000"/>
            <a:ext cx="5419367" cy="8129002"/>
          </a:xfrm>
          <a:custGeom>
            <a:avLst/>
            <a:gdLst/>
            <a:ahLst/>
            <a:cxnLst/>
            <a:rect l="l" t="t" r="r" b="b"/>
            <a:pathLst>
              <a:path w="5419367" h="8129002">
                <a:moveTo>
                  <a:pt x="0" y="0"/>
                </a:moveTo>
                <a:lnTo>
                  <a:pt x="5419367" y="0"/>
                </a:lnTo>
                <a:lnTo>
                  <a:pt x="5419367" y="8129002"/>
                </a:lnTo>
                <a:lnTo>
                  <a:pt x="0" y="81290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067" r="-6406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9926866" y="8359850"/>
            <a:ext cx="2899800" cy="321000"/>
            <a:chOff x="0" y="0"/>
            <a:chExt cx="3866400" cy="428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66388" cy="427990"/>
            </a:xfrm>
            <a:custGeom>
              <a:avLst/>
              <a:gdLst/>
              <a:ahLst/>
              <a:cxnLst/>
              <a:rect l="l" t="t" r="r" b="b"/>
              <a:pathLst>
                <a:path w="3866388" h="427990">
                  <a:moveTo>
                    <a:pt x="0" y="0"/>
                  </a:moveTo>
                  <a:lnTo>
                    <a:pt x="3866388" y="0"/>
                  </a:lnTo>
                  <a:lnTo>
                    <a:pt x="3866388" y="427990"/>
                  </a:lnTo>
                  <a:lnTo>
                    <a:pt x="0" y="427990"/>
                  </a:lnTo>
                  <a:close/>
                </a:path>
              </a:pathLst>
            </a:custGeom>
            <a:solidFill>
              <a:srgbClr val="E0CDC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807551" y="4753413"/>
            <a:ext cx="6962550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60"/>
              </a:lnSpc>
            </a:pPr>
            <a:r>
              <a:rPr lang="en-US" sz="8800" b="1">
                <a:solidFill>
                  <a:srgbClr val="0E2A47"/>
                </a:solidFill>
                <a:latin typeface="Arimo Bold"/>
                <a:ea typeface="Arimo Bold"/>
                <a:cs typeface="Arimo Bold"/>
                <a:sym typeface="Arimo Bold"/>
              </a:rPr>
              <a:t>Future Work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18293" y="2017913"/>
            <a:ext cx="1725150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 b="1">
                <a:solidFill>
                  <a:srgbClr val="0E2A47"/>
                </a:solidFill>
                <a:latin typeface="Arimo Bold"/>
                <a:ea typeface="Arimo Bold"/>
                <a:cs typeface="Arimo Bold"/>
                <a:sym typeface="Arimo Bold"/>
              </a:rPr>
              <a:t>05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323976"/>
            <a:ext cx="18288000" cy="963024"/>
          </a:xfrm>
          <a:custGeom>
            <a:avLst/>
            <a:gdLst/>
            <a:ahLst/>
            <a:cxnLst/>
            <a:rect l="l" t="t" r="r" b="b"/>
            <a:pathLst>
              <a:path w="18288000" h="963024">
                <a:moveTo>
                  <a:pt x="0" y="0"/>
                </a:moveTo>
                <a:lnTo>
                  <a:pt x="18288000" y="0"/>
                </a:lnTo>
                <a:lnTo>
                  <a:pt x="18288000" y="963024"/>
                </a:lnTo>
                <a:lnTo>
                  <a:pt x="0" y="9630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26450" y="549326"/>
            <a:ext cx="2899800" cy="321000"/>
            <a:chOff x="0" y="0"/>
            <a:chExt cx="3866400" cy="428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66388" cy="427990"/>
            </a:xfrm>
            <a:custGeom>
              <a:avLst/>
              <a:gdLst/>
              <a:ahLst/>
              <a:cxnLst/>
              <a:rect l="l" t="t" r="r" b="b"/>
              <a:pathLst>
                <a:path w="3866388" h="427990">
                  <a:moveTo>
                    <a:pt x="0" y="0"/>
                  </a:moveTo>
                  <a:lnTo>
                    <a:pt x="3866388" y="0"/>
                  </a:lnTo>
                  <a:lnTo>
                    <a:pt x="3866388" y="427990"/>
                  </a:lnTo>
                  <a:lnTo>
                    <a:pt x="0" y="427990"/>
                  </a:lnTo>
                  <a:close/>
                </a:path>
              </a:pathLst>
            </a:custGeom>
            <a:solidFill>
              <a:srgbClr val="E0CDC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1425" y="2359220"/>
            <a:ext cx="13849015" cy="6553200"/>
            <a:chOff x="0" y="0"/>
            <a:chExt cx="18465354" cy="8737600"/>
          </a:xfrm>
        </p:grpSpPr>
        <p:sp>
          <p:nvSpPr>
            <p:cNvPr id="6" name="TextBox 6"/>
            <p:cNvSpPr txBox="1"/>
            <p:nvPr/>
          </p:nvSpPr>
          <p:spPr>
            <a:xfrm>
              <a:off x="1132181" y="904875"/>
              <a:ext cx="17333173" cy="974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en-US" sz="2400" b="1">
                  <a:solidFill>
                    <a:srgbClr val="0E1D35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Implement push notifications that alert users about new releases, promotions, or changes in movie showtimes.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132181" y="3190875"/>
              <a:ext cx="17333173" cy="974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en-US" sz="2400" b="1">
                  <a:solidFill>
                    <a:srgbClr val="0E1D35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Introduce smart algorithms that recommend movies based on user preferences and viewing history, making the app even more personalized and relevant.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32181" y="7762875"/>
              <a:ext cx="17333173" cy="974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en-US" sz="2400" b="1">
                  <a:solidFill>
                    <a:srgbClr val="0E1D35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Enable users to share their favorite movies or planned cinema visits with friends via social media platforms or directly within the app, enhancing engagement.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1979841" cy="641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69289" lvl="1" indent="-334645" algn="l">
                <a:lnSpc>
                  <a:spcPts val="3719"/>
                </a:lnSpc>
                <a:buFont typeface="Arial"/>
                <a:buChar char="•"/>
              </a:pPr>
              <a:r>
                <a:rPr lang="en-US" sz="3099" b="1">
                  <a:solidFill>
                    <a:srgbClr val="0E1D3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Push Notifications for New Movie Releases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266950"/>
              <a:ext cx="13638756" cy="641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69289" lvl="1" indent="-334645" algn="l">
                <a:lnSpc>
                  <a:spcPts val="3719"/>
                </a:lnSpc>
                <a:buFont typeface="Arial"/>
                <a:buChar char="•"/>
              </a:pPr>
              <a:r>
                <a:rPr lang="en-US" sz="3099" b="1">
                  <a:solidFill>
                    <a:srgbClr val="0E1D3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Advanced Filtering and Recommendation System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552950"/>
              <a:ext cx="8446141" cy="641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69289" lvl="1" indent="-334645" algn="l">
                <a:lnSpc>
                  <a:spcPts val="3719"/>
                </a:lnSpc>
                <a:buFont typeface="Arial"/>
                <a:buChar char="•"/>
              </a:pPr>
              <a:r>
                <a:rPr lang="en-US" sz="3099" b="1">
                  <a:solidFill>
                    <a:srgbClr val="0E1D3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In-App Ticket Purchasing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32181" y="5476875"/>
              <a:ext cx="17333173" cy="974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en-US" sz="2400" b="1">
                  <a:solidFill>
                    <a:srgbClr val="0E1D35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Integrate a feature that allows users to book movie tickets directly through the app, providing a one-stop solution from movie discovery to booking.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838950"/>
              <a:ext cx="7891761" cy="641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69289" lvl="1" indent="-334645" algn="l">
                <a:lnSpc>
                  <a:spcPts val="3719"/>
                </a:lnSpc>
                <a:buFont typeface="Arial"/>
                <a:buChar char="•"/>
              </a:pPr>
              <a:r>
                <a:rPr lang="en-US" sz="3099" b="1">
                  <a:solidFill>
                    <a:srgbClr val="0E1D3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Social Sharing Features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4663406" y="57150"/>
            <a:ext cx="3479010" cy="2783208"/>
          </a:xfrm>
          <a:custGeom>
            <a:avLst/>
            <a:gdLst/>
            <a:ahLst/>
            <a:cxnLst/>
            <a:rect l="l" t="t" r="r" b="b"/>
            <a:pathLst>
              <a:path w="3479010" h="2783208">
                <a:moveTo>
                  <a:pt x="0" y="0"/>
                </a:moveTo>
                <a:lnTo>
                  <a:pt x="3479010" y="0"/>
                </a:lnTo>
                <a:lnTo>
                  <a:pt x="3479010" y="2783208"/>
                </a:lnTo>
                <a:lnTo>
                  <a:pt x="0" y="27832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531425" y="1141850"/>
            <a:ext cx="15225150" cy="99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E1D35"/>
                </a:solidFill>
                <a:latin typeface="Arimo"/>
                <a:ea typeface="Arimo"/>
                <a:cs typeface="Arimo"/>
                <a:sym typeface="Arimo"/>
              </a:rPr>
              <a:t>Solutions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0" y="4300"/>
            <a:ext cx="1426600" cy="10278450"/>
          </a:xfrm>
          <a:custGeom>
            <a:avLst/>
            <a:gdLst/>
            <a:ahLst/>
            <a:cxnLst/>
            <a:rect l="l" t="t" r="r" b="b"/>
            <a:pathLst>
              <a:path w="1426600" h="10278450">
                <a:moveTo>
                  <a:pt x="0" y="0"/>
                </a:moveTo>
                <a:lnTo>
                  <a:pt x="1426600" y="0"/>
                </a:lnTo>
                <a:lnTo>
                  <a:pt x="1426600" y="10278450"/>
                </a:lnTo>
                <a:lnTo>
                  <a:pt x="0" y="10278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679480" y="1079000"/>
            <a:ext cx="5419367" cy="8129002"/>
          </a:xfrm>
          <a:custGeom>
            <a:avLst/>
            <a:gdLst/>
            <a:ahLst/>
            <a:cxnLst/>
            <a:rect l="l" t="t" r="r" b="b"/>
            <a:pathLst>
              <a:path w="5419367" h="8129002">
                <a:moveTo>
                  <a:pt x="0" y="0"/>
                </a:moveTo>
                <a:lnTo>
                  <a:pt x="5419367" y="0"/>
                </a:lnTo>
                <a:lnTo>
                  <a:pt x="5419367" y="8129002"/>
                </a:lnTo>
                <a:lnTo>
                  <a:pt x="0" y="81290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6783" r="-2963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9926866" y="8359850"/>
            <a:ext cx="2899800" cy="321000"/>
            <a:chOff x="0" y="0"/>
            <a:chExt cx="3866400" cy="428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66388" cy="427990"/>
            </a:xfrm>
            <a:custGeom>
              <a:avLst/>
              <a:gdLst/>
              <a:ahLst/>
              <a:cxnLst/>
              <a:rect l="l" t="t" r="r" b="b"/>
              <a:pathLst>
                <a:path w="3866388" h="427990">
                  <a:moveTo>
                    <a:pt x="0" y="0"/>
                  </a:moveTo>
                  <a:lnTo>
                    <a:pt x="3866388" y="0"/>
                  </a:lnTo>
                  <a:lnTo>
                    <a:pt x="3866388" y="427990"/>
                  </a:lnTo>
                  <a:lnTo>
                    <a:pt x="0" y="427990"/>
                  </a:lnTo>
                  <a:close/>
                </a:path>
              </a:pathLst>
            </a:custGeom>
            <a:solidFill>
              <a:srgbClr val="E0CDC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807551" y="4753413"/>
            <a:ext cx="6962550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60"/>
              </a:lnSpc>
            </a:pPr>
            <a:r>
              <a:rPr lang="en-US" sz="8800" b="1">
                <a:solidFill>
                  <a:srgbClr val="0E2A47"/>
                </a:solidFill>
                <a:latin typeface="Arimo Bold"/>
                <a:ea typeface="Arimo Bold"/>
                <a:cs typeface="Arimo Bold"/>
                <a:sym typeface="Arimo Bold"/>
              </a:rPr>
              <a:t>Demo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18293" y="2017913"/>
            <a:ext cx="1725150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 b="1">
                <a:solidFill>
                  <a:srgbClr val="0E2A47"/>
                </a:solidFill>
                <a:latin typeface="Arimo Bold"/>
                <a:ea typeface="Arimo Bold"/>
                <a:cs typeface="Arimo Bold"/>
                <a:sym typeface="Arimo Bold"/>
              </a:rPr>
              <a:t>06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2399400" cy="5309700"/>
          </a:xfrm>
          <a:custGeom>
            <a:avLst/>
            <a:gdLst/>
            <a:ahLst/>
            <a:cxnLst/>
            <a:rect l="l" t="t" r="r" b="b"/>
            <a:pathLst>
              <a:path w="2399400" h="5309700">
                <a:moveTo>
                  <a:pt x="0" y="0"/>
                </a:moveTo>
                <a:lnTo>
                  <a:pt x="2399400" y="0"/>
                </a:lnTo>
                <a:lnTo>
                  <a:pt x="2399400" y="5309700"/>
                </a:lnTo>
                <a:lnTo>
                  <a:pt x="0" y="53097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888600" y="4988700"/>
            <a:ext cx="2399400" cy="5309750"/>
          </a:xfrm>
          <a:custGeom>
            <a:avLst/>
            <a:gdLst/>
            <a:ahLst/>
            <a:cxnLst/>
            <a:rect l="l" t="t" r="r" b="b"/>
            <a:pathLst>
              <a:path w="2399400" h="5309750">
                <a:moveTo>
                  <a:pt x="0" y="0"/>
                </a:moveTo>
                <a:lnTo>
                  <a:pt x="2399400" y="0"/>
                </a:lnTo>
                <a:lnTo>
                  <a:pt x="2399400" y="5309750"/>
                </a:lnTo>
                <a:lnTo>
                  <a:pt x="0" y="53097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/>
          <a:stretch>
            <a:fillRect/>
          </a:stretch>
        </p:blipFill>
        <p:spPr>
          <a:xfrm>
            <a:off x="6844553" y="0"/>
            <a:ext cx="4598894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94100" y="756862"/>
            <a:ext cx="2899800" cy="8772114"/>
          </a:xfrm>
          <a:custGeom>
            <a:avLst/>
            <a:gdLst/>
            <a:ahLst/>
            <a:cxnLst/>
            <a:rect l="l" t="t" r="r" b="b"/>
            <a:pathLst>
              <a:path w="2899800" h="8772114">
                <a:moveTo>
                  <a:pt x="0" y="0"/>
                </a:moveTo>
                <a:lnTo>
                  <a:pt x="2899800" y="0"/>
                </a:lnTo>
                <a:lnTo>
                  <a:pt x="2899800" y="8772114"/>
                </a:lnTo>
                <a:lnTo>
                  <a:pt x="0" y="877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754301" y="3305175"/>
            <a:ext cx="6779399" cy="366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1">
                <a:solidFill>
                  <a:srgbClr val="2B3B5D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Any Questions?</a:t>
            </a:r>
          </a:p>
        </p:txBody>
      </p:sp>
      <p:sp>
        <p:nvSpPr>
          <p:cNvPr id="4" name="Freeform 4"/>
          <p:cNvSpPr/>
          <p:nvPr/>
        </p:nvSpPr>
        <p:spPr>
          <a:xfrm>
            <a:off x="0" y="0"/>
            <a:ext cx="2399400" cy="10298450"/>
          </a:xfrm>
          <a:custGeom>
            <a:avLst/>
            <a:gdLst/>
            <a:ahLst/>
            <a:cxnLst/>
            <a:rect l="l" t="t" r="r" b="b"/>
            <a:pathLst>
              <a:path w="2399400" h="10298450">
                <a:moveTo>
                  <a:pt x="0" y="0"/>
                </a:moveTo>
                <a:lnTo>
                  <a:pt x="2399400" y="0"/>
                </a:lnTo>
                <a:lnTo>
                  <a:pt x="2399400" y="10298450"/>
                </a:lnTo>
                <a:lnTo>
                  <a:pt x="0" y="102984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888600" y="0"/>
            <a:ext cx="2399400" cy="10298450"/>
          </a:xfrm>
          <a:custGeom>
            <a:avLst/>
            <a:gdLst/>
            <a:ahLst/>
            <a:cxnLst/>
            <a:rect l="l" t="t" r="r" b="b"/>
            <a:pathLst>
              <a:path w="2399400" h="10298450">
                <a:moveTo>
                  <a:pt x="0" y="0"/>
                </a:moveTo>
                <a:lnTo>
                  <a:pt x="2399400" y="0"/>
                </a:lnTo>
                <a:lnTo>
                  <a:pt x="2399400" y="10298450"/>
                </a:lnTo>
                <a:lnTo>
                  <a:pt x="0" y="102984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94100" y="756862"/>
            <a:ext cx="2899800" cy="8772114"/>
          </a:xfrm>
          <a:custGeom>
            <a:avLst/>
            <a:gdLst/>
            <a:ahLst/>
            <a:cxnLst/>
            <a:rect l="l" t="t" r="r" b="b"/>
            <a:pathLst>
              <a:path w="2899800" h="8772114">
                <a:moveTo>
                  <a:pt x="0" y="0"/>
                </a:moveTo>
                <a:lnTo>
                  <a:pt x="2899800" y="0"/>
                </a:lnTo>
                <a:lnTo>
                  <a:pt x="2899800" y="8772114"/>
                </a:lnTo>
                <a:lnTo>
                  <a:pt x="0" y="877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457787" y="4219575"/>
            <a:ext cx="5372425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1">
                <a:solidFill>
                  <a:srgbClr val="2B3B5D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Thanks!!</a:t>
            </a:r>
          </a:p>
        </p:txBody>
      </p:sp>
      <p:sp>
        <p:nvSpPr>
          <p:cNvPr id="4" name="Freeform 4"/>
          <p:cNvSpPr/>
          <p:nvPr/>
        </p:nvSpPr>
        <p:spPr>
          <a:xfrm>
            <a:off x="0" y="0"/>
            <a:ext cx="2399400" cy="10298450"/>
          </a:xfrm>
          <a:custGeom>
            <a:avLst/>
            <a:gdLst/>
            <a:ahLst/>
            <a:cxnLst/>
            <a:rect l="l" t="t" r="r" b="b"/>
            <a:pathLst>
              <a:path w="2399400" h="10298450">
                <a:moveTo>
                  <a:pt x="0" y="0"/>
                </a:moveTo>
                <a:lnTo>
                  <a:pt x="2399400" y="0"/>
                </a:lnTo>
                <a:lnTo>
                  <a:pt x="2399400" y="10298450"/>
                </a:lnTo>
                <a:lnTo>
                  <a:pt x="0" y="102984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888600" y="0"/>
            <a:ext cx="2399400" cy="10298450"/>
          </a:xfrm>
          <a:custGeom>
            <a:avLst/>
            <a:gdLst/>
            <a:ahLst/>
            <a:cxnLst/>
            <a:rect l="l" t="t" r="r" b="b"/>
            <a:pathLst>
              <a:path w="2399400" h="10298450">
                <a:moveTo>
                  <a:pt x="0" y="0"/>
                </a:moveTo>
                <a:lnTo>
                  <a:pt x="2399400" y="0"/>
                </a:lnTo>
                <a:lnTo>
                  <a:pt x="2399400" y="10298450"/>
                </a:lnTo>
                <a:lnTo>
                  <a:pt x="0" y="102984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48000" y="-8250"/>
            <a:ext cx="1440600" cy="10287200"/>
          </a:xfrm>
          <a:custGeom>
            <a:avLst/>
            <a:gdLst/>
            <a:ahLst/>
            <a:cxnLst/>
            <a:rect l="l" t="t" r="r" b="b"/>
            <a:pathLst>
              <a:path w="1440600" h="10287200">
                <a:moveTo>
                  <a:pt x="0" y="0"/>
                </a:moveTo>
                <a:lnTo>
                  <a:pt x="1440600" y="0"/>
                </a:lnTo>
                <a:lnTo>
                  <a:pt x="1440600" y="10287200"/>
                </a:lnTo>
                <a:lnTo>
                  <a:pt x="0" y="10287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26450" y="549326"/>
            <a:ext cx="2899800" cy="321000"/>
            <a:chOff x="0" y="0"/>
            <a:chExt cx="3866400" cy="428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66388" cy="427990"/>
            </a:xfrm>
            <a:custGeom>
              <a:avLst/>
              <a:gdLst/>
              <a:ahLst/>
              <a:cxnLst/>
              <a:rect l="l" t="t" r="r" b="b"/>
              <a:pathLst>
                <a:path w="3866388" h="427990">
                  <a:moveTo>
                    <a:pt x="0" y="0"/>
                  </a:moveTo>
                  <a:lnTo>
                    <a:pt x="3866388" y="0"/>
                  </a:lnTo>
                  <a:lnTo>
                    <a:pt x="3866388" y="427990"/>
                  </a:lnTo>
                  <a:lnTo>
                    <a:pt x="0" y="427990"/>
                  </a:lnTo>
                  <a:close/>
                </a:path>
              </a:pathLst>
            </a:custGeom>
            <a:solidFill>
              <a:srgbClr val="E0CDC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31425" y="1132325"/>
            <a:ext cx="15225150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1">
                <a:solidFill>
                  <a:srgbClr val="0E2A47"/>
                </a:solidFill>
                <a:latin typeface="Arimo Bold"/>
                <a:ea typeface="Arimo Bold"/>
                <a:cs typeface="Arimo Bold"/>
                <a:sym typeface="Arimo Bold"/>
              </a:rPr>
              <a:t>Table of contents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31425" y="3476971"/>
            <a:ext cx="12865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>
                <a:solidFill>
                  <a:srgbClr val="9E0806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35425" y="3476971"/>
            <a:ext cx="12865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>
                <a:solidFill>
                  <a:srgbClr val="9E0806"/>
                </a:solidFill>
                <a:latin typeface="Arimo Bold"/>
                <a:ea typeface="Arimo Bold"/>
                <a:cs typeface="Arimo Bold"/>
                <a:sym typeface="Arimo Bold"/>
              </a:rPr>
              <a:t>04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31425" y="5657697"/>
            <a:ext cx="12865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>
                <a:solidFill>
                  <a:srgbClr val="9E0806"/>
                </a:solidFill>
                <a:latin typeface="Arimo Bold"/>
                <a:ea typeface="Arimo Bold"/>
                <a:cs typeface="Arimo Bold"/>
                <a:sym typeface="Arimo Bold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35425" y="5657697"/>
            <a:ext cx="12865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>
                <a:solidFill>
                  <a:srgbClr val="9E0806"/>
                </a:solidFill>
                <a:latin typeface="Arimo Bold"/>
                <a:ea typeface="Arimo Bold"/>
                <a:cs typeface="Arimo Bold"/>
                <a:sym typeface="Arimo Bold"/>
              </a:rPr>
              <a:t>05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31425" y="7838421"/>
            <a:ext cx="12865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>
                <a:solidFill>
                  <a:srgbClr val="9E0806"/>
                </a:solidFill>
                <a:latin typeface="Arimo Bold"/>
                <a:ea typeface="Arimo Bold"/>
                <a:cs typeface="Arimo Bold"/>
                <a:sym typeface="Arimo Bold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35425" y="7838421"/>
            <a:ext cx="12865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>
                <a:solidFill>
                  <a:srgbClr val="9E0806"/>
                </a:solidFill>
                <a:latin typeface="Arimo Bold"/>
                <a:ea typeface="Arimo Bold"/>
                <a:cs typeface="Arimo Bold"/>
                <a:sym typeface="Arimo Bold"/>
              </a:rPr>
              <a:t>06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05625" y="3653183"/>
            <a:ext cx="4881150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b="1">
                <a:solidFill>
                  <a:srgbClr val="0E1D35"/>
                </a:solidFill>
                <a:latin typeface="Arimo Bold"/>
                <a:ea typeface="Arimo Bold"/>
                <a:cs typeface="Arimo Bold"/>
                <a:sym typeface="Arimo Bold"/>
              </a:rPr>
              <a:t>Introduction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05625" y="5833909"/>
            <a:ext cx="4881150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b="1">
                <a:solidFill>
                  <a:srgbClr val="0E1D35"/>
                </a:solidFill>
                <a:latin typeface="Arimo Bold"/>
                <a:ea typeface="Arimo Bold"/>
                <a:cs typeface="Arimo Bold"/>
                <a:sym typeface="Arimo Bold"/>
              </a:rPr>
              <a:t>Problem Definition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05625" y="8014633"/>
            <a:ext cx="4881150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b="1">
                <a:solidFill>
                  <a:srgbClr val="0E1D35"/>
                </a:solidFill>
                <a:latin typeface="Arimo Bold"/>
                <a:ea typeface="Arimo Bold"/>
                <a:cs typeface="Arimo Bold"/>
                <a:sym typeface="Arimo Bold"/>
              </a:rPr>
              <a:t>Objective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009625" y="3653183"/>
            <a:ext cx="4881150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b="1">
                <a:solidFill>
                  <a:srgbClr val="0E1D35"/>
                </a:solidFill>
                <a:latin typeface="Arimo Bold"/>
                <a:ea typeface="Arimo Bold"/>
                <a:cs typeface="Arimo Bold"/>
                <a:sym typeface="Arimo Bold"/>
              </a:rPr>
              <a:t>What sets us apart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009625" y="5833909"/>
            <a:ext cx="4881150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b="1">
                <a:solidFill>
                  <a:srgbClr val="0E1D35"/>
                </a:solidFill>
                <a:latin typeface="Arimo Bold"/>
                <a:ea typeface="Arimo Bold"/>
                <a:cs typeface="Arimo Bold"/>
                <a:sym typeface="Arimo Bold"/>
              </a:rPr>
              <a:t>Future Work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09625" y="8014633"/>
            <a:ext cx="4881150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b="1">
                <a:solidFill>
                  <a:srgbClr val="0E1D35"/>
                </a:solidFill>
                <a:latin typeface="Arimo Bold"/>
                <a:ea typeface="Arimo Bold"/>
                <a:cs typeface="Arimo Bold"/>
                <a:sym typeface="Arimo Bold"/>
              </a:rPr>
              <a:t>Demo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0" y="4300"/>
            <a:ext cx="1426600" cy="10278450"/>
          </a:xfrm>
          <a:custGeom>
            <a:avLst/>
            <a:gdLst/>
            <a:ahLst/>
            <a:cxnLst/>
            <a:rect l="l" t="t" r="r" b="b"/>
            <a:pathLst>
              <a:path w="1426600" h="10278450">
                <a:moveTo>
                  <a:pt x="0" y="0"/>
                </a:moveTo>
                <a:lnTo>
                  <a:pt x="1426600" y="0"/>
                </a:lnTo>
                <a:lnTo>
                  <a:pt x="1426600" y="10278450"/>
                </a:lnTo>
                <a:lnTo>
                  <a:pt x="0" y="10278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644676" y="1079000"/>
            <a:ext cx="5565291" cy="8129002"/>
          </a:xfrm>
          <a:custGeom>
            <a:avLst/>
            <a:gdLst/>
            <a:ahLst/>
            <a:cxnLst/>
            <a:rect l="l" t="t" r="r" b="b"/>
            <a:pathLst>
              <a:path w="5565291" h="8129002">
                <a:moveTo>
                  <a:pt x="0" y="0"/>
                </a:moveTo>
                <a:lnTo>
                  <a:pt x="5565291" y="0"/>
                </a:lnTo>
                <a:lnTo>
                  <a:pt x="5565291" y="8129002"/>
                </a:lnTo>
                <a:lnTo>
                  <a:pt x="0" y="81290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9481" r="-5948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9926866" y="8359850"/>
            <a:ext cx="2899800" cy="321000"/>
            <a:chOff x="0" y="0"/>
            <a:chExt cx="3866400" cy="428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66388" cy="427990"/>
            </a:xfrm>
            <a:custGeom>
              <a:avLst/>
              <a:gdLst/>
              <a:ahLst/>
              <a:cxnLst/>
              <a:rect l="l" t="t" r="r" b="b"/>
              <a:pathLst>
                <a:path w="3866388" h="427990">
                  <a:moveTo>
                    <a:pt x="0" y="0"/>
                  </a:moveTo>
                  <a:lnTo>
                    <a:pt x="3866388" y="0"/>
                  </a:lnTo>
                  <a:lnTo>
                    <a:pt x="3866388" y="427990"/>
                  </a:lnTo>
                  <a:lnTo>
                    <a:pt x="0" y="427990"/>
                  </a:lnTo>
                  <a:close/>
                </a:path>
              </a:pathLst>
            </a:custGeom>
            <a:solidFill>
              <a:srgbClr val="E0CDC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807551" y="4753413"/>
            <a:ext cx="6962550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60"/>
              </a:lnSpc>
            </a:pPr>
            <a:r>
              <a:rPr lang="en-US" sz="8800" b="1">
                <a:solidFill>
                  <a:srgbClr val="0E2A47"/>
                </a:solidFill>
                <a:latin typeface="Arimo Bold"/>
                <a:ea typeface="Arimo Bold"/>
                <a:cs typeface="Arimo Bold"/>
                <a:sym typeface="Arimo Bold"/>
              </a:rPr>
              <a:t>Inroduction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18293" y="2017913"/>
            <a:ext cx="1725150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 b="1">
                <a:solidFill>
                  <a:srgbClr val="0E2A47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35350" y="6858600"/>
            <a:ext cx="2852400" cy="3428400"/>
          </a:xfrm>
          <a:custGeom>
            <a:avLst/>
            <a:gdLst/>
            <a:ahLst/>
            <a:cxnLst/>
            <a:rect l="l" t="t" r="r" b="b"/>
            <a:pathLst>
              <a:path w="2852400" h="3428400">
                <a:moveTo>
                  <a:pt x="0" y="0"/>
                </a:moveTo>
                <a:lnTo>
                  <a:pt x="2852400" y="0"/>
                </a:lnTo>
                <a:lnTo>
                  <a:pt x="2852400" y="3428400"/>
                </a:lnTo>
                <a:lnTo>
                  <a:pt x="0" y="3428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26450" y="1078976"/>
            <a:ext cx="2899800" cy="321000"/>
            <a:chOff x="0" y="0"/>
            <a:chExt cx="3866400" cy="428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66388" cy="427990"/>
            </a:xfrm>
            <a:custGeom>
              <a:avLst/>
              <a:gdLst/>
              <a:ahLst/>
              <a:cxnLst/>
              <a:rect l="l" t="t" r="r" b="b"/>
              <a:pathLst>
                <a:path w="3866388" h="427990">
                  <a:moveTo>
                    <a:pt x="0" y="0"/>
                  </a:moveTo>
                  <a:lnTo>
                    <a:pt x="3866388" y="0"/>
                  </a:lnTo>
                  <a:lnTo>
                    <a:pt x="3866388" y="427990"/>
                  </a:lnTo>
                  <a:lnTo>
                    <a:pt x="0" y="427990"/>
                  </a:lnTo>
                  <a:close/>
                </a:path>
              </a:pathLst>
            </a:custGeom>
            <a:solidFill>
              <a:srgbClr val="E0CDC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0959646" y="1078976"/>
            <a:ext cx="5901900" cy="8129022"/>
          </a:xfrm>
          <a:custGeom>
            <a:avLst/>
            <a:gdLst/>
            <a:ahLst/>
            <a:cxnLst/>
            <a:rect l="l" t="t" r="r" b="b"/>
            <a:pathLst>
              <a:path w="5901900" h="8129022">
                <a:moveTo>
                  <a:pt x="0" y="0"/>
                </a:moveTo>
                <a:lnTo>
                  <a:pt x="5901900" y="0"/>
                </a:lnTo>
                <a:lnTo>
                  <a:pt x="5901900" y="8129022"/>
                </a:lnTo>
                <a:lnTo>
                  <a:pt x="0" y="81290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595" r="-4259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17875" y="2629055"/>
            <a:ext cx="84067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>
                  <a:noFill/>
                </a:ln>
                <a:solidFill>
                  <a:srgbClr val="0E1D35"/>
                </a:solidFill>
                <a:effectLst/>
                <a:uLnTx/>
                <a:uFillTx/>
                <a:latin typeface="Arimo Bold"/>
                <a:ea typeface="Arimo Bold"/>
                <a:cs typeface="Arimo Bold"/>
                <a:sym typeface="Arimo Bold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17875" y="4046126"/>
            <a:ext cx="8906345" cy="471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marR="0" lvl="1" indent="-259080" algn="l" defTabSz="914400" rtl="0" eaLnBrk="1" fontAlgn="auto" latinLnBrk="0" hangingPunct="1">
              <a:lnSpc>
                <a:spcPts val="28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E1D35"/>
                </a:solidFill>
                <a:effectLst/>
                <a:uLnTx/>
                <a:uFillTx/>
                <a:latin typeface="Raleway Medium"/>
                <a:ea typeface="Raleway Medium"/>
                <a:cs typeface="Raleway Medium"/>
                <a:sym typeface="Raleway Medium"/>
              </a:rPr>
              <a:t>Increasing Complexity of Movie Information: The growing number of movies and cinema listings across various platforms makes it difficult for users to access all relevant information in one place.</a:t>
            </a:r>
          </a:p>
          <a:p>
            <a:pPr marL="518160" marR="0" lvl="1" indent="-259080" algn="l" defTabSz="914400" rtl="0" eaLnBrk="1" fontAlgn="auto" latinLnBrk="0" hangingPunct="1">
              <a:lnSpc>
                <a:spcPts val="28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E1D35"/>
                </a:solidFill>
                <a:effectLst/>
                <a:uLnTx/>
                <a:uFillTx/>
                <a:latin typeface="Raleway Medium"/>
                <a:ea typeface="Raleway Medium"/>
                <a:cs typeface="Raleway Medium"/>
                <a:sym typeface="Raleway Medium"/>
              </a:rPr>
              <a:t>Need for Centralization: Moviegoers often face the challenge of navigating multiple apps or websites to find out about movie showtimes, ticket prices, and nearby cinemas.</a:t>
            </a:r>
          </a:p>
          <a:p>
            <a:pPr marL="518160" marR="0" lvl="1" indent="-259080" algn="l" defTabSz="914400" rtl="0" eaLnBrk="1" fontAlgn="auto" latinLnBrk="0" hangingPunct="1">
              <a:lnSpc>
                <a:spcPts val="28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E1D35"/>
                </a:solidFill>
                <a:effectLst/>
                <a:uLnTx/>
                <a:uFillTx/>
                <a:latin typeface="Raleway Medium"/>
                <a:ea typeface="Raleway Medium"/>
                <a:cs typeface="Raleway Medium"/>
                <a:sym typeface="Raleway Medium"/>
              </a:rPr>
              <a:t>Mobile App Solution: Flick Finder aims to address this gap by providing a centralized, real-time platform that offers movie listings, cinema locations, and ticket prices in an intuitive and user-friendly format.</a:t>
            </a:r>
          </a:p>
          <a:p>
            <a:pPr marL="0" marR="0" lvl="0" indent="0" algn="l" defTabSz="914400" rtl="0" eaLnBrk="1" fontAlgn="auto" latinLnBrk="0" hangingPunct="1">
              <a:lnSpc>
                <a:spcPts val="28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1D35"/>
              </a:solidFill>
              <a:effectLst/>
              <a:uLnTx/>
              <a:uFillTx/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0" y="4300"/>
            <a:ext cx="1426600" cy="10278450"/>
          </a:xfrm>
          <a:custGeom>
            <a:avLst/>
            <a:gdLst/>
            <a:ahLst/>
            <a:cxnLst/>
            <a:rect l="l" t="t" r="r" b="b"/>
            <a:pathLst>
              <a:path w="1426600" h="10278450">
                <a:moveTo>
                  <a:pt x="0" y="0"/>
                </a:moveTo>
                <a:lnTo>
                  <a:pt x="1426600" y="0"/>
                </a:lnTo>
                <a:lnTo>
                  <a:pt x="1426600" y="10278450"/>
                </a:lnTo>
                <a:lnTo>
                  <a:pt x="0" y="10278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703093" y="1028725"/>
            <a:ext cx="5462787" cy="8179277"/>
          </a:xfrm>
          <a:custGeom>
            <a:avLst/>
            <a:gdLst/>
            <a:ahLst/>
            <a:cxnLst/>
            <a:rect l="l" t="t" r="r" b="b"/>
            <a:pathLst>
              <a:path w="5462787" h="8179277">
                <a:moveTo>
                  <a:pt x="0" y="0"/>
                </a:moveTo>
                <a:lnTo>
                  <a:pt x="5462787" y="0"/>
                </a:lnTo>
                <a:lnTo>
                  <a:pt x="5462787" y="8179277"/>
                </a:lnTo>
                <a:lnTo>
                  <a:pt x="0" y="81792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0215" r="-50648" b="-61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9926866" y="8359850"/>
            <a:ext cx="2899800" cy="321000"/>
            <a:chOff x="0" y="0"/>
            <a:chExt cx="3866400" cy="428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66388" cy="427990"/>
            </a:xfrm>
            <a:custGeom>
              <a:avLst/>
              <a:gdLst/>
              <a:ahLst/>
              <a:cxnLst/>
              <a:rect l="l" t="t" r="r" b="b"/>
              <a:pathLst>
                <a:path w="3866388" h="427990">
                  <a:moveTo>
                    <a:pt x="0" y="0"/>
                  </a:moveTo>
                  <a:lnTo>
                    <a:pt x="3866388" y="0"/>
                  </a:lnTo>
                  <a:lnTo>
                    <a:pt x="3866388" y="427990"/>
                  </a:lnTo>
                  <a:lnTo>
                    <a:pt x="0" y="427990"/>
                  </a:lnTo>
                  <a:close/>
                </a:path>
              </a:pathLst>
            </a:custGeom>
            <a:solidFill>
              <a:srgbClr val="E0CDC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807551" y="4753413"/>
            <a:ext cx="6962550" cy="270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8800" b="1">
                <a:solidFill>
                  <a:srgbClr val="0E2A47"/>
                </a:solidFill>
                <a:latin typeface="Arimo Bold"/>
                <a:ea typeface="Arimo Bold"/>
                <a:cs typeface="Arimo Bold"/>
                <a:sym typeface="Arimo Bold"/>
              </a:rPr>
              <a:t>Problem Definition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18293" y="2017913"/>
            <a:ext cx="1725150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 b="1">
                <a:solidFill>
                  <a:srgbClr val="0E2A47"/>
                </a:solidFill>
                <a:latin typeface="Arimo Bold"/>
                <a:ea typeface="Arimo Bold"/>
                <a:cs typeface="Arimo Bold"/>
                <a:sym typeface="Arimo Bold"/>
              </a:rPr>
              <a:t>02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323976"/>
            <a:ext cx="18288000" cy="963024"/>
          </a:xfrm>
          <a:custGeom>
            <a:avLst/>
            <a:gdLst/>
            <a:ahLst/>
            <a:cxnLst/>
            <a:rect l="l" t="t" r="r" b="b"/>
            <a:pathLst>
              <a:path w="18288000" h="963024">
                <a:moveTo>
                  <a:pt x="0" y="0"/>
                </a:moveTo>
                <a:lnTo>
                  <a:pt x="18288000" y="0"/>
                </a:lnTo>
                <a:lnTo>
                  <a:pt x="18288000" y="963024"/>
                </a:lnTo>
                <a:lnTo>
                  <a:pt x="0" y="9630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26450" y="549326"/>
            <a:ext cx="2899800" cy="321000"/>
            <a:chOff x="0" y="0"/>
            <a:chExt cx="3866400" cy="428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66388" cy="427990"/>
            </a:xfrm>
            <a:custGeom>
              <a:avLst/>
              <a:gdLst/>
              <a:ahLst/>
              <a:cxnLst/>
              <a:rect l="l" t="t" r="r" b="b"/>
              <a:pathLst>
                <a:path w="3866388" h="427990">
                  <a:moveTo>
                    <a:pt x="0" y="0"/>
                  </a:moveTo>
                  <a:lnTo>
                    <a:pt x="3866388" y="0"/>
                  </a:lnTo>
                  <a:lnTo>
                    <a:pt x="3866388" y="427990"/>
                  </a:lnTo>
                  <a:lnTo>
                    <a:pt x="0" y="427990"/>
                  </a:lnTo>
                  <a:close/>
                </a:path>
              </a:pathLst>
            </a:custGeom>
            <a:solidFill>
              <a:srgbClr val="E0CDC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26450" y="3328728"/>
            <a:ext cx="1372800" cy="1405800"/>
            <a:chOff x="0" y="0"/>
            <a:chExt cx="1830400" cy="1874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30451" cy="1874393"/>
            </a:xfrm>
            <a:custGeom>
              <a:avLst/>
              <a:gdLst/>
              <a:ahLst/>
              <a:cxnLst/>
              <a:rect l="l" t="t" r="r" b="b"/>
              <a:pathLst>
                <a:path w="1830451" h="1874393">
                  <a:moveTo>
                    <a:pt x="0" y="0"/>
                  </a:moveTo>
                  <a:lnTo>
                    <a:pt x="1830451" y="0"/>
                  </a:lnTo>
                  <a:lnTo>
                    <a:pt x="1830451" y="1874393"/>
                  </a:lnTo>
                  <a:lnTo>
                    <a:pt x="0" y="1874393"/>
                  </a:lnTo>
                  <a:close/>
                </a:path>
              </a:pathLst>
            </a:custGeom>
            <a:solidFill>
              <a:srgbClr val="9E080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26450" y="5988400"/>
            <a:ext cx="1372800" cy="1405800"/>
            <a:chOff x="0" y="0"/>
            <a:chExt cx="1830400" cy="1874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30451" cy="1874393"/>
            </a:xfrm>
            <a:custGeom>
              <a:avLst/>
              <a:gdLst/>
              <a:ahLst/>
              <a:cxnLst/>
              <a:rect l="l" t="t" r="r" b="b"/>
              <a:pathLst>
                <a:path w="1830451" h="1874393">
                  <a:moveTo>
                    <a:pt x="0" y="0"/>
                  </a:moveTo>
                  <a:lnTo>
                    <a:pt x="1830451" y="0"/>
                  </a:lnTo>
                  <a:lnTo>
                    <a:pt x="1830451" y="1874393"/>
                  </a:lnTo>
                  <a:lnTo>
                    <a:pt x="0" y="1874393"/>
                  </a:lnTo>
                  <a:close/>
                </a:path>
              </a:pathLst>
            </a:custGeom>
            <a:solidFill>
              <a:srgbClr val="9E080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660911" y="6160175"/>
            <a:ext cx="903878" cy="1062250"/>
          </a:xfrm>
          <a:custGeom>
            <a:avLst/>
            <a:gdLst/>
            <a:ahLst/>
            <a:cxnLst/>
            <a:rect l="l" t="t" r="r" b="b"/>
            <a:pathLst>
              <a:path w="903878" h="1062250">
                <a:moveTo>
                  <a:pt x="0" y="0"/>
                </a:moveTo>
                <a:lnTo>
                  <a:pt x="903878" y="0"/>
                </a:lnTo>
                <a:lnTo>
                  <a:pt x="903878" y="1062250"/>
                </a:lnTo>
                <a:lnTo>
                  <a:pt x="0" y="10622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701796" y="3604559"/>
            <a:ext cx="822107" cy="854137"/>
          </a:xfrm>
          <a:custGeom>
            <a:avLst/>
            <a:gdLst/>
            <a:ahLst/>
            <a:cxnLst/>
            <a:rect l="l" t="t" r="r" b="b"/>
            <a:pathLst>
              <a:path w="822107" h="854137">
                <a:moveTo>
                  <a:pt x="0" y="0"/>
                </a:moveTo>
                <a:lnTo>
                  <a:pt x="822108" y="0"/>
                </a:lnTo>
                <a:lnTo>
                  <a:pt x="822108" y="854138"/>
                </a:lnTo>
                <a:lnTo>
                  <a:pt x="0" y="8541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993298" y="299564"/>
            <a:ext cx="1966299" cy="3029164"/>
          </a:xfrm>
          <a:custGeom>
            <a:avLst/>
            <a:gdLst/>
            <a:ahLst/>
            <a:cxnLst/>
            <a:rect l="l" t="t" r="r" b="b"/>
            <a:pathLst>
              <a:path w="1966299" h="3029164">
                <a:moveTo>
                  <a:pt x="0" y="0"/>
                </a:moveTo>
                <a:lnTo>
                  <a:pt x="1966299" y="0"/>
                </a:lnTo>
                <a:lnTo>
                  <a:pt x="1966299" y="3029164"/>
                </a:lnTo>
                <a:lnTo>
                  <a:pt x="0" y="30291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3347875" y="5959825"/>
            <a:ext cx="1235235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1">
                <a:solidFill>
                  <a:srgbClr val="0E1D35"/>
                </a:solidFill>
                <a:latin typeface="Arimo Bold"/>
                <a:ea typeface="Arimo Bold"/>
                <a:cs typeface="Arimo Bold"/>
                <a:sym typeface="Arimo Bold"/>
              </a:rPr>
              <a:t>Time-Consuming Process: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31425" y="1141850"/>
            <a:ext cx="152251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0E1D35"/>
                </a:solidFill>
                <a:latin typeface="Arimo Bold"/>
                <a:ea typeface="Arimo Bold"/>
                <a:cs typeface="Arimo Bold"/>
                <a:sym typeface="Arimo Bold"/>
              </a:rPr>
              <a:t>Problem Definition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47875" y="6565550"/>
            <a:ext cx="10740022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1">
                <a:solidFill>
                  <a:srgbClr val="0E1D35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need to switch between multiple apps or websites to gather movie information, locations, and pricing consumes users’ time and adds unnecessary complexity to their moviegoing experience.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47875" y="4001103"/>
            <a:ext cx="10740022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1">
                <a:solidFill>
                  <a:srgbClr val="0E1D35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Users struggle to find comprehensive and up-to-date movie details across multiple platforms, leading to a disjointed experience.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47875" y="3300153"/>
            <a:ext cx="1235235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1">
                <a:solidFill>
                  <a:srgbClr val="0E1D35"/>
                </a:solidFill>
                <a:latin typeface="Arimo Bold"/>
                <a:ea typeface="Arimo Bold"/>
                <a:cs typeface="Arimo Bold"/>
                <a:sym typeface="Arimo Bold"/>
              </a:rPr>
              <a:t>Fragmented Movie Information: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0" y="4300"/>
            <a:ext cx="1426600" cy="10278450"/>
          </a:xfrm>
          <a:custGeom>
            <a:avLst/>
            <a:gdLst/>
            <a:ahLst/>
            <a:cxnLst/>
            <a:rect l="l" t="t" r="r" b="b"/>
            <a:pathLst>
              <a:path w="1426600" h="10278450">
                <a:moveTo>
                  <a:pt x="0" y="0"/>
                </a:moveTo>
                <a:lnTo>
                  <a:pt x="1426600" y="0"/>
                </a:lnTo>
                <a:lnTo>
                  <a:pt x="1426600" y="10278450"/>
                </a:lnTo>
                <a:lnTo>
                  <a:pt x="0" y="10278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644676" y="1079000"/>
            <a:ext cx="5521204" cy="8129002"/>
          </a:xfrm>
          <a:custGeom>
            <a:avLst/>
            <a:gdLst/>
            <a:ahLst/>
            <a:cxnLst/>
            <a:rect l="l" t="t" r="r" b="b"/>
            <a:pathLst>
              <a:path w="5521204" h="8129002">
                <a:moveTo>
                  <a:pt x="0" y="0"/>
                </a:moveTo>
                <a:lnTo>
                  <a:pt x="5521204" y="0"/>
                </a:lnTo>
                <a:lnTo>
                  <a:pt x="5521204" y="8129002"/>
                </a:lnTo>
                <a:lnTo>
                  <a:pt x="0" y="81290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138" r="-11284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9926866" y="8359850"/>
            <a:ext cx="2899800" cy="321000"/>
            <a:chOff x="0" y="0"/>
            <a:chExt cx="3866400" cy="428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66388" cy="427990"/>
            </a:xfrm>
            <a:custGeom>
              <a:avLst/>
              <a:gdLst/>
              <a:ahLst/>
              <a:cxnLst/>
              <a:rect l="l" t="t" r="r" b="b"/>
              <a:pathLst>
                <a:path w="3866388" h="427990">
                  <a:moveTo>
                    <a:pt x="0" y="0"/>
                  </a:moveTo>
                  <a:lnTo>
                    <a:pt x="3866388" y="0"/>
                  </a:lnTo>
                  <a:lnTo>
                    <a:pt x="3866388" y="427990"/>
                  </a:lnTo>
                  <a:lnTo>
                    <a:pt x="0" y="427990"/>
                  </a:lnTo>
                  <a:close/>
                </a:path>
              </a:pathLst>
            </a:custGeom>
            <a:solidFill>
              <a:srgbClr val="E0CDC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807551" y="4753413"/>
            <a:ext cx="6962550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60"/>
              </a:lnSpc>
            </a:pPr>
            <a:r>
              <a:rPr lang="en-US" sz="8800" b="1">
                <a:solidFill>
                  <a:srgbClr val="0E2A47"/>
                </a:solidFill>
                <a:latin typeface="Arimo Bold"/>
                <a:ea typeface="Arimo Bold"/>
                <a:cs typeface="Arimo Bold"/>
                <a:sym typeface="Arimo Bold"/>
              </a:rPr>
              <a:t>Objectives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18293" y="2017913"/>
            <a:ext cx="1725150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 b="1">
                <a:solidFill>
                  <a:srgbClr val="0E2A47"/>
                </a:solidFill>
                <a:latin typeface="Arimo Bold"/>
                <a:ea typeface="Arimo Bold"/>
                <a:cs typeface="Arimo Bold"/>
                <a:sym typeface="Arimo Bold"/>
              </a:rPr>
              <a:t>03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591850" y="4823400"/>
            <a:ext cx="729000" cy="5463600"/>
          </a:xfrm>
          <a:custGeom>
            <a:avLst/>
            <a:gdLst/>
            <a:ahLst/>
            <a:cxnLst/>
            <a:rect l="l" t="t" r="r" b="b"/>
            <a:pathLst>
              <a:path w="729000" h="5463600">
                <a:moveTo>
                  <a:pt x="0" y="0"/>
                </a:moveTo>
                <a:lnTo>
                  <a:pt x="729000" y="0"/>
                </a:lnTo>
                <a:lnTo>
                  <a:pt x="729000" y="5463600"/>
                </a:lnTo>
                <a:lnTo>
                  <a:pt x="0" y="5463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26450" y="549326"/>
            <a:ext cx="2899800" cy="321000"/>
            <a:chOff x="0" y="0"/>
            <a:chExt cx="3866400" cy="428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66388" cy="427990"/>
            </a:xfrm>
            <a:custGeom>
              <a:avLst/>
              <a:gdLst/>
              <a:ahLst/>
              <a:cxnLst/>
              <a:rect l="l" t="t" r="r" b="b"/>
              <a:pathLst>
                <a:path w="3866388" h="427990">
                  <a:moveTo>
                    <a:pt x="0" y="0"/>
                  </a:moveTo>
                  <a:lnTo>
                    <a:pt x="3866388" y="0"/>
                  </a:lnTo>
                  <a:lnTo>
                    <a:pt x="3866388" y="427990"/>
                  </a:lnTo>
                  <a:lnTo>
                    <a:pt x="0" y="427990"/>
                  </a:lnTo>
                  <a:close/>
                </a:path>
              </a:pathLst>
            </a:custGeom>
            <a:solidFill>
              <a:srgbClr val="E0CDC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271963" y="2954313"/>
            <a:ext cx="1118400" cy="1145400"/>
            <a:chOff x="0" y="0"/>
            <a:chExt cx="1491200" cy="152720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491200" cy="1527200"/>
              <a:chOff x="0" y="0"/>
              <a:chExt cx="1491200" cy="15272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491234" cy="1527175"/>
              </a:xfrm>
              <a:custGeom>
                <a:avLst/>
                <a:gdLst/>
                <a:ahLst/>
                <a:cxnLst/>
                <a:rect l="l" t="t" r="r" b="b"/>
                <a:pathLst>
                  <a:path w="1491234" h="1527175">
                    <a:moveTo>
                      <a:pt x="0" y="0"/>
                    </a:moveTo>
                    <a:lnTo>
                      <a:pt x="1491234" y="0"/>
                    </a:lnTo>
                    <a:lnTo>
                      <a:pt x="1491234" y="1527175"/>
                    </a:lnTo>
                    <a:lnTo>
                      <a:pt x="0" y="1527175"/>
                    </a:lnTo>
                    <a:close/>
                  </a:path>
                </a:pathLst>
              </a:custGeom>
              <a:solidFill>
                <a:srgbClr val="9E080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324230" y="173479"/>
              <a:ext cx="842741" cy="1180723"/>
            </a:xfrm>
            <a:custGeom>
              <a:avLst/>
              <a:gdLst/>
              <a:ahLst/>
              <a:cxnLst/>
              <a:rect l="l" t="t" r="r" b="b"/>
              <a:pathLst>
                <a:path w="842741" h="1180723">
                  <a:moveTo>
                    <a:pt x="0" y="0"/>
                  </a:moveTo>
                  <a:lnTo>
                    <a:pt x="842740" y="0"/>
                  </a:lnTo>
                  <a:lnTo>
                    <a:pt x="842740" y="1180722"/>
                  </a:lnTo>
                  <a:lnTo>
                    <a:pt x="0" y="11807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37161" y="2976191"/>
            <a:ext cx="1118400" cy="1145400"/>
            <a:chOff x="0" y="0"/>
            <a:chExt cx="1491200" cy="152720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491200" cy="1527200"/>
              <a:chOff x="0" y="0"/>
              <a:chExt cx="1491200" cy="15272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491234" cy="1527175"/>
              </a:xfrm>
              <a:custGeom>
                <a:avLst/>
                <a:gdLst/>
                <a:ahLst/>
                <a:cxnLst/>
                <a:rect l="l" t="t" r="r" b="b"/>
                <a:pathLst>
                  <a:path w="1491234" h="1527175">
                    <a:moveTo>
                      <a:pt x="0" y="0"/>
                    </a:moveTo>
                    <a:lnTo>
                      <a:pt x="1491234" y="0"/>
                    </a:lnTo>
                    <a:lnTo>
                      <a:pt x="1491234" y="1527175"/>
                    </a:lnTo>
                    <a:lnTo>
                      <a:pt x="0" y="1527175"/>
                    </a:lnTo>
                    <a:close/>
                  </a:path>
                </a:pathLst>
              </a:custGeom>
              <a:solidFill>
                <a:srgbClr val="9E080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359811" y="269084"/>
              <a:ext cx="771578" cy="989202"/>
            </a:xfrm>
            <a:custGeom>
              <a:avLst/>
              <a:gdLst/>
              <a:ahLst/>
              <a:cxnLst/>
              <a:rect l="l" t="t" r="r" b="b"/>
              <a:pathLst>
                <a:path w="771578" h="989202">
                  <a:moveTo>
                    <a:pt x="0" y="0"/>
                  </a:moveTo>
                  <a:lnTo>
                    <a:pt x="771578" y="0"/>
                  </a:lnTo>
                  <a:lnTo>
                    <a:pt x="771578" y="989202"/>
                  </a:lnTo>
                  <a:lnTo>
                    <a:pt x="0" y="9892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210988" y="6719269"/>
            <a:ext cx="1118400" cy="1145400"/>
            <a:chOff x="0" y="0"/>
            <a:chExt cx="1491200" cy="1527200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491200" cy="1527200"/>
              <a:chOff x="0" y="0"/>
              <a:chExt cx="1491200" cy="15272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491234" cy="1527175"/>
              </a:xfrm>
              <a:custGeom>
                <a:avLst/>
                <a:gdLst/>
                <a:ahLst/>
                <a:cxnLst/>
                <a:rect l="l" t="t" r="r" b="b"/>
                <a:pathLst>
                  <a:path w="1491234" h="1527175">
                    <a:moveTo>
                      <a:pt x="0" y="0"/>
                    </a:moveTo>
                    <a:lnTo>
                      <a:pt x="1491234" y="0"/>
                    </a:lnTo>
                    <a:lnTo>
                      <a:pt x="1491234" y="1527175"/>
                    </a:lnTo>
                    <a:lnTo>
                      <a:pt x="0" y="1527175"/>
                    </a:lnTo>
                    <a:close/>
                  </a:path>
                </a:pathLst>
              </a:custGeom>
              <a:solidFill>
                <a:srgbClr val="9E080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107965" y="173324"/>
              <a:ext cx="1275269" cy="1134990"/>
            </a:xfrm>
            <a:custGeom>
              <a:avLst/>
              <a:gdLst/>
              <a:ahLst/>
              <a:cxnLst/>
              <a:rect l="l" t="t" r="r" b="b"/>
              <a:pathLst>
                <a:path w="1275269" h="1134990">
                  <a:moveTo>
                    <a:pt x="0" y="0"/>
                  </a:moveTo>
                  <a:lnTo>
                    <a:pt x="1275270" y="0"/>
                  </a:lnTo>
                  <a:lnTo>
                    <a:pt x="1275270" y="1134990"/>
                  </a:lnTo>
                  <a:lnTo>
                    <a:pt x="0" y="11349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176150" y="6719269"/>
            <a:ext cx="1118400" cy="1145400"/>
            <a:chOff x="0" y="0"/>
            <a:chExt cx="1491200" cy="1527200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1491200" cy="1527200"/>
              <a:chOff x="0" y="0"/>
              <a:chExt cx="1491200" cy="15272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491234" cy="1527175"/>
              </a:xfrm>
              <a:custGeom>
                <a:avLst/>
                <a:gdLst/>
                <a:ahLst/>
                <a:cxnLst/>
                <a:rect l="l" t="t" r="r" b="b"/>
                <a:pathLst>
                  <a:path w="1491234" h="1527175">
                    <a:moveTo>
                      <a:pt x="0" y="0"/>
                    </a:moveTo>
                    <a:lnTo>
                      <a:pt x="1491234" y="0"/>
                    </a:lnTo>
                    <a:lnTo>
                      <a:pt x="1491234" y="1527175"/>
                    </a:lnTo>
                    <a:lnTo>
                      <a:pt x="0" y="1527175"/>
                    </a:lnTo>
                    <a:close/>
                  </a:path>
                </a:pathLst>
              </a:custGeom>
              <a:solidFill>
                <a:srgbClr val="9E080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238213" y="258571"/>
              <a:ext cx="1010057" cy="1010057"/>
            </a:xfrm>
            <a:custGeom>
              <a:avLst/>
              <a:gdLst/>
              <a:ahLst/>
              <a:cxnLst/>
              <a:rect l="l" t="t" r="r" b="b"/>
              <a:pathLst>
                <a:path w="1010057" h="1010057">
                  <a:moveTo>
                    <a:pt x="0" y="0"/>
                  </a:moveTo>
                  <a:lnTo>
                    <a:pt x="1010057" y="0"/>
                  </a:lnTo>
                  <a:lnTo>
                    <a:pt x="1010057" y="1010058"/>
                  </a:lnTo>
                  <a:lnTo>
                    <a:pt x="0" y="10100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Freeform 21"/>
          <p:cNvSpPr/>
          <p:nvPr/>
        </p:nvSpPr>
        <p:spPr>
          <a:xfrm>
            <a:off x="16100029" y="123825"/>
            <a:ext cx="2187971" cy="1758375"/>
          </a:xfrm>
          <a:custGeom>
            <a:avLst/>
            <a:gdLst/>
            <a:ahLst/>
            <a:cxnLst/>
            <a:rect l="l" t="t" r="r" b="b"/>
            <a:pathLst>
              <a:path w="2187971" h="1758375">
                <a:moveTo>
                  <a:pt x="0" y="0"/>
                </a:moveTo>
                <a:lnTo>
                  <a:pt x="2187971" y="0"/>
                </a:lnTo>
                <a:lnTo>
                  <a:pt x="2187971" y="1758375"/>
                </a:lnTo>
                <a:lnTo>
                  <a:pt x="0" y="17583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1531425" y="1141850"/>
            <a:ext cx="152251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E1D35"/>
                </a:solidFill>
                <a:latin typeface="Arimo"/>
                <a:ea typeface="Arimo"/>
                <a:cs typeface="Arimo"/>
                <a:sym typeface="Arimo"/>
              </a:rPr>
              <a:t>Objectives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997589" y="4328100"/>
            <a:ext cx="5305942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0E1D35"/>
                </a:solidFill>
                <a:latin typeface="Arimo"/>
                <a:ea typeface="Arimo"/>
                <a:cs typeface="Arimo"/>
                <a:sym typeface="Arimo"/>
              </a:rPr>
              <a:t>Provide Comprehensive Movie Listings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210675" y="4328100"/>
            <a:ext cx="4783638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0E1D35"/>
                </a:solidFill>
                <a:latin typeface="Arimo"/>
                <a:ea typeface="Arimo"/>
                <a:cs typeface="Arimo"/>
                <a:sym typeface="Arimo"/>
              </a:rPr>
              <a:t>Show Cinema Locations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21364" y="8093269"/>
            <a:ext cx="3716323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0E1D35"/>
                </a:solidFill>
                <a:latin typeface="Arimo"/>
                <a:ea typeface="Arimo"/>
                <a:cs typeface="Arimo"/>
                <a:sym typeface="Arimo"/>
              </a:rPr>
              <a:t>Display Ticket Prices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128525" y="8093269"/>
            <a:ext cx="4556550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0E1D35"/>
                </a:solidFill>
                <a:latin typeface="Arimo"/>
                <a:ea typeface="Arimo"/>
                <a:cs typeface="Arimo"/>
                <a:sym typeface="Arimo"/>
              </a:rPr>
              <a:t>Enable Favorite Movie Selection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0" y="4300"/>
            <a:ext cx="1426600" cy="10278450"/>
          </a:xfrm>
          <a:custGeom>
            <a:avLst/>
            <a:gdLst/>
            <a:ahLst/>
            <a:cxnLst/>
            <a:rect l="l" t="t" r="r" b="b"/>
            <a:pathLst>
              <a:path w="1426600" h="10278450">
                <a:moveTo>
                  <a:pt x="0" y="0"/>
                </a:moveTo>
                <a:lnTo>
                  <a:pt x="1426600" y="0"/>
                </a:lnTo>
                <a:lnTo>
                  <a:pt x="1426600" y="10278450"/>
                </a:lnTo>
                <a:lnTo>
                  <a:pt x="0" y="10278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679480" y="1079000"/>
            <a:ext cx="5419367" cy="8129002"/>
          </a:xfrm>
          <a:custGeom>
            <a:avLst/>
            <a:gdLst/>
            <a:ahLst/>
            <a:cxnLst/>
            <a:rect l="l" t="t" r="r" b="b"/>
            <a:pathLst>
              <a:path w="5419367" h="8129002">
                <a:moveTo>
                  <a:pt x="0" y="0"/>
                </a:moveTo>
                <a:lnTo>
                  <a:pt x="5419367" y="0"/>
                </a:lnTo>
                <a:lnTo>
                  <a:pt x="5419367" y="8129002"/>
                </a:lnTo>
                <a:lnTo>
                  <a:pt x="0" y="81290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9999" r="-4999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9926866" y="8359850"/>
            <a:ext cx="2899800" cy="321000"/>
            <a:chOff x="0" y="0"/>
            <a:chExt cx="3866400" cy="428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66388" cy="427990"/>
            </a:xfrm>
            <a:custGeom>
              <a:avLst/>
              <a:gdLst/>
              <a:ahLst/>
              <a:cxnLst/>
              <a:rect l="l" t="t" r="r" b="b"/>
              <a:pathLst>
                <a:path w="3866388" h="427990">
                  <a:moveTo>
                    <a:pt x="0" y="0"/>
                  </a:moveTo>
                  <a:lnTo>
                    <a:pt x="3866388" y="0"/>
                  </a:lnTo>
                  <a:lnTo>
                    <a:pt x="3866388" y="427990"/>
                  </a:lnTo>
                  <a:lnTo>
                    <a:pt x="0" y="427990"/>
                  </a:lnTo>
                  <a:close/>
                </a:path>
              </a:pathLst>
            </a:custGeom>
            <a:solidFill>
              <a:srgbClr val="E0CDC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807551" y="4753413"/>
            <a:ext cx="6962550" cy="270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8800" b="1">
                <a:solidFill>
                  <a:srgbClr val="0E2A47"/>
                </a:solidFill>
                <a:latin typeface="Arimo Bold"/>
                <a:ea typeface="Arimo Bold"/>
                <a:cs typeface="Arimo Bold"/>
                <a:sym typeface="Arimo Bold"/>
              </a:rPr>
              <a:t>What sets us apart ?!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18293" y="2017913"/>
            <a:ext cx="1725150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 b="1">
                <a:solidFill>
                  <a:srgbClr val="0E2A47"/>
                </a:solidFill>
                <a:latin typeface="Arimo Bold"/>
                <a:ea typeface="Arimo Bold"/>
                <a:cs typeface="Arimo Bold"/>
                <a:sym typeface="Arimo Bold"/>
              </a:rPr>
              <a:t>04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455</Words>
  <Application>Microsoft Office PowerPoint</Application>
  <PresentationFormat>Custom</PresentationFormat>
  <Paragraphs>97</Paragraphs>
  <Slides>16</Slides>
  <Notes>16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Succession Planning Project Proposal by Slidesgo.pptx</dc:title>
  <dc:creator>Salma Mohamed</dc:creator>
  <cp:lastModifiedBy>سما احمد سعيد خليل</cp:lastModifiedBy>
  <cp:revision>3</cp:revision>
  <dcterms:created xsi:type="dcterms:W3CDTF">2006-08-16T00:00:00Z</dcterms:created>
  <dcterms:modified xsi:type="dcterms:W3CDTF">2024-10-24T06:41:16Z</dcterms:modified>
  <dc:identifier>DAGUbuE0sI4</dc:identifier>
</cp:coreProperties>
</file>